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5" r:id="rId6"/>
    <p:sldId id="299" r:id="rId7"/>
    <p:sldId id="302" r:id="rId8"/>
    <p:sldId id="303" r:id="rId9"/>
    <p:sldId id="305" r:id="rId10"/>
    <p:sldId id="300" r:id="rId11"/>
    <p:sldId id="304" r:id="rId12"/>
    <p:sldId id="289" r:id="rId13"/>
  </p:sldIdLst>
  <p:sldSz cx="9144000" cy="6858000" type="screen4x3"/>
  <p:notesSz cx="9223375" cy="7010400"/>
  <p:embeddedFontLst>
    <p:embeddedFont>
      <p:font typeface="Lucida Bright" pitchFamily="18" charset="0"/>
      <p:regular r:id="rId16"/>
      <p:bold r:id="rId17"/>
      <p:italic r:id="rId18"/>
      <p:boldItalic r:id="rId19"/>
    </p:embeddedFont>
    <p:embeddedFont>
      <p:font typeface="Wingdings 3" pitchFamily="18" charset="2"/>
      <p:regular r:id="rId20"/>
    </p:embeddedFont>
    <p:embeddedFont>
      <p:font typeface="Frutiger LT 45 Light" pitchFamily="34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E6E6E"/>
    <a:srgbClr val="9D9D9D"/>
    <a:srgbClr val="666633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17" autoAdjust="0"/>
    <p:restoredTop sz="90929"/>
  </p:normalViewPr>
  <p:slideViewPr>
    <p:cSldViewPr snapToGrid="0">
      <p:cViewPr varScale="1">
        <p:scale>
          <a:sx n="83" d="100"/>
          <a:sy n="83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657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5E93-E655-459A-B090-CBCD8A59D8C3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07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657" y="665807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DF6EE-B69E-4074-AD4A-B5DD45CAC3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DB84EB3-0295-495F-874F-475BD755AFCC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25463"/>
            <a:ext cx="3508375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29940"/>
            <a:ext cx="7378700" cy="31546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3996796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3"/>
            <a:ext cx="3996796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EA0198CD-3552-4C82-A6B8-0B89A362D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804FA-3AA9-4089-B5EF-3AA49ADA74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804FA-3AA9-4089-B5EF-3AA49ADA74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0" y="0"/>
          <a:ext cx="5943600" cy="1952625"/>
        </p:xfrm>
        <a:graphic>
          <a:graphicData uri="http://schemas.openxmlformats.org/presentationml/2006/ole">
            <p:oleObj spid="_x0000_s6158" name="Photo Editor Photo" r:id="rId3" imgW="13917968" imgH="4571429" progId="">
              <p:embed/>
            </p:oleObj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7772400" cy="1143000"/>
          </a:xfrm>
        </p:spPr>
        <p:txBody>
          <a:bodyPr/>
          <a:lstStyle>
            <a:lvl1pPr algn="r">
              <a:spcBef>
                <a:spcPts val="12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3300" y="3750929"/>
            <a:ext cx="7772400" cy="981075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2400" i="1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096000" y="457200"/>
          <a:ext cx="2743200" cy="1350963"/>
        </p:xfrm>
        <a:graphic>
          <a:graphicData uri="http://schemas.openxmlformats.org/presentationml/2006/ole">
            <p:oleObj spid="_x0000_s6157" name="Photo Editor Photo" r:id="rId4" imgW="6695238" imgH="3296110" progId="">
              <p:embed/>
            </p:oleObj>
          </a:graphicData>
        </a:graphic>
      </p:graphicFrame>
      <p:sp>
        <p:nvSpPr>
          <p:cNvPr id="6159" name="Text Box 15"/>
          <p:cNvSpPr txBox="1">
            <a:spLocks noChangeArrowheads="1"/>
          </p:cNvSpPr>
          <p:nvPr userDrawn="1"/>
        </p:nvSpPr>
        <p:spPr bwMode="auto">
          <a:xfrm>
            <a:off x="609600" y="609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 userDrawn="1"/>
        </p:nvSpPr>
        <p:spPr bwMode="auto">
          <a:xfrm flipH="1">
            <a:off x="1371600" y="2057400"/>
            <a:ext cx="7391400" cy="0"/>
          </a:xfrm>
          <a:prstGeom prst="line">
            <a:avLst/>
          </a:prstGeom>
          <a:noFill/>
          <a:ln w="76200">
            <a:solidFill>
              <a:srgbClr val="6E6E6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 userDrawn="1"/>
        </p:nvSpPr>
        <p:spPr bwMode="auto">
          <a:xfrm>
            <a:off x="671513" y="6340475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i="1">
                <a:solidFill>
                  <a:srgbClr val="111111"/>
                </a:solidFill>
                <a:latin typeface="Frutiger LT 45 Light" pitchFamily="34" charset="0"/>
              </a:rPr>
              <a:t>www.cfib.ca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98621" y="5413460"/>
            <a:ext cx="7784432" cy="674687"/>
          </a:xfrm>
        </p:spPr>
        <p:txBody>
          <a:bodyPr/>
          <a:lstStyle>
            <a:lvl1pPr algn="r">
              <a:buFontTx/>
              <a:buNone/>
              <a:defRPr sz="1800" baseline="0">
                <a:latin typeface="Frutiger LT 45 Light" pitchFamily="34" charset="0"/>
              </a:defRPr>
            </a:lvl1pPr>
          </a:lstStyle>
          <a:p>
            <a:pPr lvl="0"/>
            <a:r>
              <a:rPr lang="en-CA" dirty="0" smtClean="0"/>
              <a:t>Click to add presenter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998621" y="4837280"/>
            <a:ext cx="7784432" cy="492709"/>
          </a:xfrm>
        </p:spPr>
        <p:txBody>
          <a:bodyPr/>
          <a:lstStyle>
            <a:lvl1pPr algn="r">
              <a:buFontTx/>
              <a:buNone/>
              <a:defRPr sz="1800" baseline="0">
                <a:latin typeface="Frutiger LT 45 Light" pitchFamily="34" charset="0"/>
              </a:defRPr>
            </a:lvl1pPr>
          </a:lstStyle>
          <a:p>
            <a:pPr lvl="0"/>
            <a:r>
              <a:rPr lang="en-CA" dirty="0" smtClean="0"/>
              <a:t>Click to add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8148"/>
            <a:ext cx="7819200" cy="1143000"/>
          </a:xfr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3" y="2101515"/>
            <a:ext cx="7808495" cy="4114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"/>
              <a:defRPr/>
            </a:lvl1pPr>
            <a:lvl2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"/>
              <a:defRPr/>
            </a:lvl2pPr>
            <a:lvl3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lvl3pPr>
            <a:lvl4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/>
            </a:lvl4pPr>
            <a:lvl5pPr algn="l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7F4249-E859-4A45-A1F8-0BAA4B76682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6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653" y="2113547"/>
            <a:ext cx="380197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853" y="2105526"/>
            <a:ext cx="3934326" cy="41348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3FB0-EBE2-4C7D-B8BB-B1961B6F772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7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652" y="2101516"/>
            <a:ext cx="5197642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610" y="2089485"/>
            <a:ext cx="2502569" cy="4114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3FB0-EBE2-4C7D-B8BB-B1961B6F772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192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685" y="2064501"/>
            <a:ext cx="3814010" cy="811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684" y="2911641"/>
            <a:ext cx="3826042" cy="3392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947" y="2064502"/>
            <a:ext cx="3910264" cy="811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948" y="2899611"/>
            <a:ext cx="3922294" cy="3407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69221-D194-4C56-B0F4-68CE4D59E4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6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D7617-32AE-47D2-B713-41A5BAE7FA0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621"/>
            <a:ext cx="3008313" cy="8783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144" y="1010652"/>
            <a:ext cx="5195971" cy="512545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"/>
              <a:defRPr sz="2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 3" pitchFamily="18" charset="2"/>
              <a:buChar char=""/>
              <a:defRPr sz="20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000"/>
            </a:lvl4pPr>
            <a:lvl5pPr marL="10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821"/>
            <a:ext cx="3008313" cy="3527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013F8E-F704-4C0E-85D3-44132922E05F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4800600"/>
            <a:ext cx="812131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5981" y="745122"/>
            <a:ext cx="6533146" cy="39712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768" y="5450304"/>
            <a:ext cx="8133348" cy="7218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87655-9999-444F-8A62-35FB420CE93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3124200" cy="1027113"/>
        </p:xfrm>
        <a:graphic>
          <a:graphicData uri="http://schemas.openxmlformats.org/presentationml/2006/ole">
            <p:oleObj spid="_x0000_s1036" name="Photo Editor Photo" r:id="rId11" imgW="13917968" imgH="4571429" progId="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0654" y="818147"/>
            <a:ext cx="78205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654" y="2089484"/>
            <a:ext cx="78205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924800" y="228600"/>
          <a:ext cx="914400" cy="307975"/>
        </p:xfrm>
        <a:graphic>
          <a:graphicData uri="http://schemas.openxmlformats.org/presentationml/2006/ole">
            <p:oleObj spid="_x0000_s1034" name="Photo Editor Photo" r:id="rId12" imgW="6523810" imgH="2200582" progId="">
              <p:embed/>
            </p:oleObj>
          </a:graphicData>
        </a:graphic>
      </p:graphicFrame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71513" y="6340475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i="1" dirty="0">
                <a:solidFill>
                  <a:srgbClr val="111111"/>
                </a:solidFill>
                <a:latin typeface="Frutiger LT 45 Light" pitchFamily="34" charset="0"/>
              </a:rPr>
              <a:t>www.cfib.ca</a:t>
            </a:r>
          </a:p>
        </p:txBody>
      </p:sp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6858000" y="6434138"/>
          <a:ext cx="1981200" cy="166687"/>
        </p:xfrm>
        <a:graphic>
          <a:graphicData uri="http://schemas.openxmlformats.org/presentationml/2006/ole">
            <p:oleObj spid="_x0000_s1041" name="Photo Editor Photo" r:id="rId13" imgW="6087325" imgH="514422" progId="">
              <p:embed/>
            </p:oleObj>
          </a:graphicData>
        </a:graphic>
      </p:graphicFrame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340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latin typeface="+mn-lt"/>
              </a:defRPr>
            </a:lvl1pPr>
          </a:lstStyle>
          <a:p>
            <a:fld id="{C0672BC9-6950-44EE-83FD-1810BAAD30D4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1524000" y="627063"/>
            <a:ext cx="7315200" cy="0"/>
          </a:xfrm>
          <a:prstGeom prst="line">
            <a:avLst/>
          </a:prstGeom>
          <a:noFill/>
          <a:ln w="25400">
            <a:solidFill>
              <a:srgbClr val="66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 3" pitchFamily="18" charset="2"/>
        <a:buChar char=""/>
        <a:defRPr sz="24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8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Tx/>
        <a:buNone/>
        <a:defRPr sz="1600" baseline="0">
          <a:solidFill>
            <a:schemeClr val="tx1"/>
          </a:solidFill>
          <a:latin typeface="+mn-lt"/>
        </a:defRPr>
      </a:lvl5pPr>
      <a:lvl6pPr marL="25146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362200"/>
            <a:ext cx="7772400" cy="1169670"/>
          </a:xfrm>
        </p:spPr>
        <p:txBody>
          <a:bodyPr/>
          <a:lstStyle/>
          <a:p>
            <a:r>
              <a:rPr lang="en-CA" sz="4000" i="1" dirty="0" smtClean="0"/>
              <a:t>Access to Information and Protection of Privacy Act</a:t>
            </a:r>
            <a:endParaRPr lang="en-CA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160" y="3701687"/>
            <a:ext cx="7772400" cy="836023"/>
          </a:xfrm>
        </p:spPr>
        <p:txBody>
          <a:bodyPr/>
          <a:lstStyle/>
          <a:p>
            <a:r>
              <a:rPr lang="en-CA" sz="2000" dirty="0" smtClean="0"/>
              <a:t>Presentation to Independent Statutory Review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8621" y="5543550"/>
            <a:ext cx="7784432" cy="487447"/>
          </a:xfrm>
        </p:spPr>
        <p:txBody>
          <a:bodyPr/>
          <a:lstStyle/>
          <a:p>
            <a:r>
              <a:rPr lang="en-CA" i="1" smtClean="0"/>
              <a:t>June </a:t>
            </a:r>
            <a:r>
              <a:rPr lang="en-CA" i="1" smtClean="0"/>
              <a:t>25, </a:t>
            </a:r>
            <a:r>
              <a:rPr lang="en-CA" i="1" dirty="0" smtClean="0"/>
              <a:t>2014</a:t>
            </a:r>
            <a:endParaRPr lang="en-CA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8621" y="4677260"/>
            <a:ext cx="7784432" cy="683410"/>
          </a:xfrm>
        </p:spPr>
        <p:txBody>
          <a:bodyPr/>
          <a:lstStyle/>
          <a:p>
            <a:r>
              <a:rPr lang="en-CA" i="1" dirty="0" smtClean="0"/>
              <a:t>Vaughn Hammond; Director of Provincial Affairs, 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8148"/>
            <a:ext cx="7819200" cy="75919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3168"/>
            <a:ext cx="7772400" cy="4328120"/>
          </a:xfrm>
        </p:spPr>
        <p:txBody>
          <a:bodyPr/>
          <a:lstStyle/>
          <a:p>
            <a:pPr marL="438150" lvl="1">
              <a:buClr>
                <a:schemeClr val="tx1"/>
              </a:buClr>
              <a:buSzPct val="75000"/>
              <a:buFont typeface="Wingdings 3" pitchFamily="18" charset="2"/>
              <a:buChar char=""/>
            </a:pPr>
            <a:r>
              <a:rPr lang="en-US" i="0" dirty="0" smtClean="0"/>
              <a:t>Section 27</a:t>
            </a:r>
          </a:p>
          <a:p>
            <a:pPr marL="438150" lvl="1">
              <a:buClr>
                <a:schemeClr val="tx1"/>
              </a:buClr>
              <a:buSzPct val="75000"/>
              <a:buFont typeface="Wingdings 3" pitchFamily="18" charset="2"/>
              <a:buChar char=""/>
            </a:pPr>
            <a:r>
              <a:rPr lang="en-US" i="0" dirty="0" smtClean="0"/>
              <a:t>Parts V and VI</a:t>
            </a:r>
          </a:p>
          <a:p>
            <a:pPr marL="438150" lvl="1">
              <a:buClr>
                <a:schemeClr val="tx1"/>
              </a:buClr>
              <a:buSzPct val="75000"/>
              <a:buFont typeface="Wingdings 3" pitchFamily="18" charset="2"/>
              <a:buChar char=""/>
            </a:pPr>
            <a:r>
              <a:rPr lang="en-US" i="0" dirty="0" smtClean="0"/>
              <a:t>ATIPPA Regulations</a:t>
            </a:r>
          </a:p>
          <a:p>
            <a:pPr marL="438150" lvl="1">
              <a:buClr>
                <a:schemeClr val="tx1"/>
              </a:buClr>
              <a:buSzPct val="75000"/>
              <a:buFont typeface="Wingdings 3" pitchFamily="18" charset="2"/>
              <a:buChar char=""/>
            </a:pPr>
            <a:r>
              <a:rPr lang="en-US" i="0" dirty="0" smtClean="0"/>
              <a:t>Implications for small business</a:t>
            </a:r>
          </a:p>
          <a:p>
            <a:pPr marL="438150" lvl="1">
              <a:buClr>
                <a:schemeClr val="tx1"/>
              </a:buClr>
              <a:buSzPct val="75000"/>
              <a:buFont typeface="Wingdings 3" pitchFamily="18" charset="2"/>
              <a:buChar char=""/>
            </a:pPr>
            <a:r>
              <a:rPr lang="en-US" i="0" dirty="0" smtClean="0"/>
              <a:t>Transparency and accountability</a:t>
            </a:r>
          </a:p>
          <a:p>
            <a:pPr marL="438150" lvl="1">
              <a:buClr>
                <a:schemeClr val="tx1"/>
              </a:buClr>
              <a:buSzPct val="75000"/>
              <a:buFont typeface="Wingdings 3" pitchFamily="18" charset="2"/>
              <a:buChar char=""/>
            </a:pPr>
            <a:r>
              <a:rPr lang="en-US" i="0" dirty="0" smtClean="0"/>
              <a:t>Recommendations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13" y="1575735"/>
            <a:ext cx="7808495" cy="4114800"/>
          </a:xfrm>
        </p:spPr>
        <p:txBody>
          <a:bodyPr/>
          <a:lstStyle/>
          <a:p>
            <a:r>
              <a:rPr lang="en-US" dirty="0" smtClean="0"/>
              <a:t>Changes made it easier to refuse information with no reason provided</a:t>
            </a:r>
          </a:p>
          <a:p>
            <a:r>
              <a:rPr lang="en-US" dirty="0" smtClean="0"/>
              <a:t>Different test to be met</a:t>
            </a:r>
          </a:p>
          <a:p>
            <a:r>
              <a:rPr lang="en-US" dirty="0" smtClean="0"/>
              <a:t>Same standard of proof under amended section</a:t>
            </a:r>
          </a:p>
          <a:p>
            <a:r>
              <a:rPr lang="en-US" dirty="0" smtClean="0"/>
              <a:t>“Reasonable expectation of possible harm”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V and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93" y="1621455"/>
            <a:ext cx="7808495" cy="4114800"/>
          </a:xfrm>
        </p:spPr>
        <p:txBody>
          <a:bodyPr/>
          <a:lstStyle/>
          <a:p>
            <a:r>
              <a:rPr lang="en-US" dirty="0" smtClean="0"/>
              <a:t>Lengthy process that may hinder pursuit of information</a:t>
            </a:r>
          </a:p>
          <a:p>
            <a:r>
              <a:rPr lang="en-US" dirty="0" smtClean="0"/>
              <a:t>Requires substantial human and financial resources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ATIPPA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43" y="1712895"/>
            <a:ext cx="7808495" cy="4114800"/>
          </a:xfrm>
        </p:spPr>
        <p:txBody>
          <a:bodyPr/>
          <a:lstStyle/>
          <a:p>
            <a:r>
              <a:rPr lang="en-US" dirty="0" smtClean="0"/>
              <a:t>Need to find a way to reduce the number of exceptions</a:t>
            </a:r>
          </a:p>
          <a:p>
            <a:r>
              <a:rPr lang="en-US" dirty="0" smtClean="0"/>
              <a:t>Currently 24 pieces of legislation that have separate confidentiality clauses</a:t>
            </a:r>
          </a:p>
          <a:p>
            <a:r>
              <a:rPr lang="en-US" dirty="0" smtClean="0"/>
              <a:t>The various Acts treat confidentiality somewhat differently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4249-E859-4A45-A1F8-0BAA4B766828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9223" y="1655745"/>
            <a:ext cx="7808495" cy="4114800"/>
          </a:xfrm>
        </p:spPr>
        <p:txBody>
          <a:bodyPr/>
          <a:lstStyle/>
          <a:p>
            <a:r>
              <a:rPr lang="en-US" dirty="0" smtClean="0"/>
              <a:t>Internal procedures exist and assurances needed that they are followed</a:t>
            </a:r>
          </a:p>
          <a:p>
            <a:r>
              <a:rPr lang="en-US" dirty="0" smtClean="0"/>
              <a:t>Government bodies have a responsibility to disclose what they spend on goods and services</a:t>
            </a:r>
          </a:p>
          <a:p>
            <a:r>
              <a:rPr lang="en-US" dirty="0" smtClean="0"/>
              <a:t>Dealing with public sector is a “cost of doing business”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small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63" y="1644315"/>
            <a:ext cx="7808495" cy="4114800"/>
          </a:xfrm>
        </p:spPr>
        <p:txBody>
          <a:bodyPr/>
          <a:lstStyle/>
          <a:p>
            <a:r>
              <a:rPr lang="en-US" dirty="0" smtClean="0"/>
              <a:t>Clarity in the rules and legislation</a:t>
            </a:r>
          </a:p>
          <a:p>
            <a:r>
              <a:rPr lang="en-US" dirty="0" smtClean="0"/>
              <a:t>Reasonable expectation that transactions with government bodies will be made public</a:t>
            </a:r>
          </a:p>
          <a:p>
            <a:r>
              <a:rPr lang="en-US" dirty="0" smtClean="0"/>
              <a:t>A difference exists between lower valued contracts and higher valued contracts</a:t>
            </a:r>
          </a:p>
          <a:p>
            <a:r>
              <a:rPr lang="en-US" dirty="0" smtClean="0"/>
              <a:t>Not an easy process to navigate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00" y="818148"/>
            <a:ext cx="7819200" cy="964932"/>
          </a:xfrm>
        </p:spPr>
        <p:txBody>
          <a:bodyPr/>
          <a:lstStyle/>
          <a:p>
            <a:r>
              <a:rPr lang="fr-CA" dirty="0" err="1" smtClean="0"/>
              <a:t>Recommendations</a:t>
            </a:r>
            <a:endParaRPr lang="fr-CA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A4BAC-2A69-4F59-BBFC-FAD33EA55B9D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653" y="1804335"/>
            <a:ext cx="7808495" cy="3670635"/>
          </a:xfrm>
        </p:spPr>
        <p:txBody>
          <a:bodyPr/>
          <a:lstStyle/>
          <a:p>
            <a:r>
              <a:rPr lang="en-US" dirty="0" smtClean="0"/>
              <a:t>Revisit the section 27 exemptions and the applicable test</a:t>
            </a:r>
          </a:p>
          <a:p>
            <a:r>
              <a:rPr lang="en-US" dirty="0" smtClean="0"/>
              <a:t>Re-consider the number of legislative exceptions provided in the regulations</a:t>
            </a:r>
          </a:p>
          <a:p>
            <a:r>
              <a:rPr lang="en-US" dirty="0" smtClean="0"/>
              <a:t>Ensure an appropriate balance of government accountability and business practice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652" y="1851660"/>
            <a:ext cx="7367538" cy="387477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Discussion / Questions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ft PowerPoint">
  <a:themeElements>
    <a:clrScheme name="CFIB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31145"/>
      </a:accent1>
      <a:accent2>
        <a:srgbClr val="0081C6"/>
      </a:accent2>
      <a:accent3>
        <a:srgbClr val="B2BB1E"/>
      </a:accent3>
      <a:accent4>
        <a:srgbClr val="FDB813"/>
      </a:accent4>
      <a:accent5>
        <a:srgbClr val="8A7967"/>
      </a:accent5>
      <a:accent6>
        <a:srgbClr val="FFFFFF"/>
      </a:accent6>
      <a:hlink>
        <a:srgbClr val="FFFFFF"/>
      </a:hlink>
      <a:folHlink>
        <a:srgbClr val="FFFFFF"/>
      </a:folHlink>
    </a:clrScheme>
    <a:fontScheme name="Default Design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76BFB45C31A4297981FF43685221A" ma:contentTypeVersion="5" ma:contentTypeDescription="Create a new document." ma:contentTypeScope="" ma:versionID="87d0ec58b4425ab3b5978eb3e861ce97">
  <xsd:schema xmlns:xsd="http://www.w3.org/2001/XMLSchema" xmlns:p="http://schemas.microsoft.com/office/2006/metadata/properties" xmlns:ns2="4eb6def5-93b5-408c-b651-a8bb4b48b208" xmlns:ns3="72abc01e-bc3e-47f6-9478-9566586425e6" targetNamespace="http://schemas.microsoft.com/office/2006/metadata/properties" ma:root="true" ma:fieldsID="36f46fa0785e60f6427400e3f4a34e09" ns2:_="" ns3:_="">
    <xsd:import namespace="4eb6def5-93b5-408c-b651-a8bb4b48b208"/>
    <xsd:import namespace="72abc01e-bc3e-47f6-9478-9566586425e6"/>
    <xsd:element name="properties">
      <xsd:complexType>
        <xsd:sequence>
          <xsd:element name="documentManagement">
            <xsd:complexType>
              <xsd:all>
                <xsd:element ref="ns2:SharePoint_Item_Language"/>
                <xsd:element ref="ns2:EN_x0020_version" minOccurs="0"/>
                <xsd:element ref="ns2:FR_x0020_version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eb6def5-93b5-408c-b651-a8bb4b48b208" elementFormDefault="qualified">
    <xsd:import namespace="http://schemas.microsoft.com/office/2006/documentManagement/types"/>
    <xsd:element name="SharePoint_Item_Language" ma:index="8" ma:displayName="SharePoint_Item_Language" ma:default="(SPS_LNG_ALL)" ma:internalName="SharePoint_Item_Language">
      <xsd:simpleType>
        <xsd:restriction base="dms:Choice">
          <xsd:enumeration value="(SPS_LNG_ALL)"/>
          <xsd:enumeration value="SPS_LNG_EN"/>
          <xsd:enumeration value="SPS_LNG_FR"/>
          <xsd:enumeration value="SPS_LNG_ES"/>
          <xsd:enumeration value="SPS_LNG_KO"/>
          <xsd:enumeration value="SPS_LNG_AR"/>
          <xsd:enumeration value="SPS_LNG_JP"/>
          <xsd:enumeration value="SPS_LNG_CH"/>
          <xsd:enumeration value="SPS_LNG_PT"/>
          <xsd:enumeration value="SPS_LNG_DE"/>
          <xsd:enumeration value="SPS_LNG_IT"/>
          <xsd:enumeration value="SPS_LNG_RU"/>
          <xsd:enumeration value="SPS_LNG_DU"/>
        </xsd:restriction>
      </xsd:simpleType>
    </xsd:element>
    <xsd:element name="EN_x0020_version" ma:index="9" nillable="true" ma:displayName="EN version" ma:hidden="true" ma:list="{4EB6DEF5-93B5-408C-B651-A8BB4B48B208}" ma:internalName="EN_x0020_version" ma:showField="ID">
      <xsd:simpleType>
        <xsd:restriction base="dms:Lookup"/>
      </xsd:simpleType>
    </xsd:element>
    <xsd:element name="FR_x0020_version" ma:index="10" nillable="true" ma:displayName="FR version" ma:hidden="true" ma:list="{4EB6DEF5-93B5-408C-B651-A8BB4B48B208}" ma:internalName="FR_x0020_version" ma:showField="ID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72abc01e-bc3e-47f6-9478-9566586425e6" elementFormDefault="qualified">
    <xsd:import namespace="http://schemas.microsoft.com/office/2006/documentManagement/types"/>
    <xsd:element name="Document_x0020_category" ma:index="11" nillable="true" ma:displayName="Document category" ma:default="Standard" ma:format="Dropdown" ma:internalName="Document_x0020_category">
      <xsd:simpleType>
        <xsd:restriction base="dms:Choice">
          <xsd:enumeration value="40th"/>
          <xsd:enumeration value="Standa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EN_x0020_version xmlns="4eb6def5-93b5-408c-b651-a8bb4b48b208" xsi:nil="true"/>
    <SharePoint_Item_Language xmlns="4eb6def5-93b5-408c-b651-a8bb4b48b208">SPS_LNG_EN</SharePoint_Item_Language>
    <FR_x0020_version xmlns="4eb6def5-93b5-408c-b651-a8bb4b48b208" xsi:nil="true"/>
    <Document_x0020_category xmlns="72abc01e-bc3e-47f6-9478-9566586425e6">Standard</Document_x0020_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E7C69-1C07-4051-871A-0E7401722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6def5-93b5-408c-b651-a8bb4b48b208"/>
    <ds:schemaRef ds:uri="72abc01e-bc3e-47f6-9478-9566586425e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2AD51AE-57CD-49BC-B1DF-F21F5B9D56BB}">
  <ds:schemaRefs>
    <ds:schemaRef ds:uri="http://schemas.microsoft.com/office/2006/metadata/properties"/>
    <ds:schemaRef ds:uri="4eb6def5-93b5-408c-b651-a8bb4b48b208"/>
    <ds:schemaRef ds:uri="72abc01e-bc3e-47f6-9478-9566586425e6"/>
  </ds:schemaRefs>
</ds:datastoreItem>
</file>

<file path=customXml/itemProps3.xml><?xml version="1.0" encoding="utf-8"?>
<ds:datastoreItem xmlns:ds="http://schemas.openxmlformats.org/officeDocument/2006/customXml" ds:itemID="{EB5F591E-89B9-4C7E-90D8-7BE1B7B6EA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Swift PowerPoint</Template>
  <TotalTime>1252</TotalTime>
  <Words>238</Words>
  <Application>Microsoft Office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Lucida Bright</vt:lpstr>
      <vt:lpstr>Wingdings 3</vt:lpstr>
      <vt:lpstr>Frutiger LT 45 Light</vt:lpstr>
      <vt:lpstr>Calibri</vt:lpstr>
      <vt:lpstr>Times New Roman</vt:lpstr>
      <vt:lpstr>Swift PowerPoint</vt:lpstr>
      <vt:lpstr>Photo Editor Photo</vt:lpstr>
      <vt:lpstr>Access to Information and Protection of Privacy Act</vt:lpstr>
      <vt:lpstr>Overview</vt:lpstr>
      <vt:lpstr>Section 27</vt:lpstr>
      <vt:lpstr>Parts V and VI</vt:lpstr>
      <vt:lpstr>ATIPPA Regulations</vt:lpstr>
      <vt:lpstr>Transparency and Accountability</vt:lpstr>
      <vt:lpstr>Implications for small business</vt:lpstr>
      <vt:lpstr>Recommendations</vt:lpstr>
      <vt:lpstr>Slide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Reform</dc:title>
  <dc:creator>vauham</dc:creator>
  <cp:keywords>CFIB PowerPoint Template</cp:keywords>
  <cp:lastModifiedBy>Vaughn Hammond</cp:lastModifiedBy>
  <cp:revision>124</cp:revision>
  <dcterms:created xsi:type="dcterms:W3CDTF">2013-05-09T12:59:55Z</dcterms:created>
  <dcterms:modified xsi:type="dcterms:W3CDTF">2014-06-23T18:55:05Z</dcterms:modified>
  <cp:category>Standard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0x0101007CC76BFB45C31A4297981FF43685221A</vt:lpwstr>
  </property>
  <property fmtid="{D5CDD505-2E9C-101B-9397-08002B2CF9AE}" pid="3" name="Order">
    <vt:r8>100</vt:r8>
  </property>
</Properties>
</file>